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Inter SemiBold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Inter"/>
      <p:regular r:id="rId42"/>
      <p:bold r:id="rId43"/>
      <p:italic r:id="rId44"/>
      <p:boldItalic r:id="rId45"/>
    </p:embeddedFont>
    <p:embeddedFont>
      <p:font typeface="Roboto SemiBold"/>
      <p:regular r:id="rId46"/>
      <p:bold r:id="rId47"/>
      <p:italic r:id="rId48"/>
      <p:boldItalic r:id="rId49"/>
    </p:embeddedFont>
    <p:embeddedFont>
      <p:font typeface="Roboto Mono"/>
      <p:regular r:id="rId50"/>
      <p:bold r:id="rId51"/>
      <p:italic r:id="rId52"/>
      <p:boldItalic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F2B12F-C33D-4C11-B6D3-263A28EBC2BE}">
  <a:tblStyle styleId="{F2F2B12F-C33D-4C11-B6D3-263A28EBC2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Inter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Inter-italic.fntdata"/><Relationship Id="rId43" Type="http://schemas.openxmlformats.org/officeDocument/2006/relationships/font" Target="fonts/Inter-bold.fntdata"/><Relationship Id="rId46" Type="http://schemas.openxmlformats.org/officeDocument/2006/relationships/font" Target="fonts/RobotoSemiBold-regular.fntdata"/><Relationship Id="rId45" Type="http://schemas.openxmlformats.org/officeDocument/2006/relationships/font" Target="fonts/Int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SemiBold-italic.fntdata"/><Relationship Id="rId47" Type="http://schemas.openxmlformats.org/officeDocument/2006/relationships/font" Target="fonts/RobotoSemiBold-bold.fntdata"/><Relationship Id="rId49" Type="http://schemas.openxmlformats.org/officeDocument/2006/relationships/font" Target="fonts/Roboto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InterSemiBold-bold.fntdata"/><Relationship Id="rId34" Type="http://schemas.openxmlformats.org/officeDocument/2006/relationships/font" Target="fonts/InterSemiBold-regular.fntdata"/><Relationship Id="rId37" Type="http://schemas.openxmlformats.org/officeDocument/2006/relationships/font" Target="fonts/InterSemiBold-boldItalic.fntdata"/><Relationship Id="rId36" Type="http://schemas.openxmlformats.org/officeDocument/2006/relationships/font" Target="fonts/InterSemiBold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5.xml"/><Relationship Id="rId55" Type="http://schemas.openxmlformats.org/officeDocument/2006/relationships/font" Target="fonts/OpenSans-bold.fntdata"/><Relationship Id="rId10" Type="http://schemas.openxmlformats.org/officeDocument/2006/relationships/slide" Target="slides/slide4.xml"/><Relationship Id="rId54" Type="http://schemas.openxmlformats.org/officeDocument/2006/relationships/font" Target="fonts/OpenSans-regular.fntdata"/><Relationship Id="rId13" Type="http://schemas.openxmlformats.org/officeDocument/2006/relationships/slide" Target="slides/slide7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56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boo-learn/LostAndFound_full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27.0.0.1:8000/docs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33de7a28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33de7a28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Ранее использовали старый стиль для моделей SqlAlchemy, сейчас перейдем на новый через Mapped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33de7a28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33de7a28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33de7a28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33de7a28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Вместо query, будем использовать execute.</a:t>
            </a:r>
            <a:br>
              <a:rPr lang="ru"/>
            </a:br>
            <a:r>
              <a:rPr lang="ru"/>
              <a:t>Почему? Ответ на следующем слайде.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33de7a28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33de7a28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query - </a:t>
            </a:r>
            <a:r>
              <a:rPr lang="ru"/>
              <a:t>не поддерживает асинхронную</a:t>
            </a:r>
            <a:r>
              <a:rPr lang="ru"/>
              <a:t> работу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351C7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execute </a:t>
            </a:r>
            <a:r>
              <a:rPr lang="ru"/>
              <a:t>- позволяет писать более гибкие запросы.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33de7a28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33de7a28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db.get() - по сути </a:t>
            </a:r>
            <a:r>
              <a:rPr lang="ru"/>
              <a:t>shortcut</a:t>
            </a:r>
            <a:br>
              <a:rPr lang="ru"/>
            </a:br>
            <a:br>
              <a:rPr lang="ru"/>
            </a:br>
            <a:r>
              <a:rPr lang="ru"/>
              <a:t>Теперь смотрим models.py и routers - комментируем новое в коде.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Также изучаем schemas.py, там ничего принципиально нового для студентов нет.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33de7a28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33de7a28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33de7a28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33de7a28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Кратко рассказать, что переменные окружения - как переменные в программе, только на уровне Операционной Системы.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33de7a28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33de7a28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полезно для хранения конфигурационных параметров, таких как ключи API, настройки базы данных и другие секретные данные, отдельно от вашего кода.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33de7a28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33de7a28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Показываем как создать .env.local, пользуясь .env.local.example - комментируем содержимое .env-файла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eaa4467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eaa4467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33de7a28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33de7a28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eaa44674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3eaa4467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eaa4467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3eaa4467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config.py </a:t>
            </a:r>
            <a:r>
              <a:rPr lang="ru"/>
              <a:t>- разбираем содержимое файла с настройкми.</a:t>
            </a:r>
            <a:br>
              <a:rPr lang="ru"/>
            </a:br>
            <a:r>
              <a:rPr lang="ru"/>
              <a:t>Обращаем внимание на:</a:t>
            </a:r>
            <a:br>
              <a:rPr lang="ru"/>
            </a:br>
            <a:r>
              <a:rPr lang="ru"/>
              <a:t>env_file='.env.local' - берет настройки из указанного файла</a:t>
            </a:r>
            <a:br>
              <a:rPr lang="ru"/>
            </a:br>
            <a:r>
              <a:rPr lang="ru"/>
              <a:t>case_sensitive=False - не учитывает регистр параметров.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Рекомендуется </a:t>
            </a:r>
            <a:r>
              <a:rPr lang="ru"/>
              <a:t>запустить</a:t>
            </a:r>
            <a:r>
              <a:rPr lang="ru"/>
              <a:t> файл config.py, в терминале будут видны результаты </a:t>
            </a:r>
            <a:r>
              <a:rPr b="1" lang="ru"/>
              <a:t>database_url</a:t>
            </a:r>
            <a:r>
              <a:rPr lang="ru"/>
              <a:t> и </a:t>
            </a:r>
            <a:r>
              <a:rPr b="1" lang="ru"/>
              <a:t>async_database_url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демонстрации можно поменять в .env.local, показать как изменится </a:t>
            </a:r>
            <a:r>
              <a:rPr b="1" lang="ru">
                <a:solidFill>
                  <a:schemeClr val="dk1"/>
                </a:solidFill>
              </a:rPr>
              <a:t>database_url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Показываем использование config.py, например в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database.py - </a:t>
            </a:r>
            <a:r>
              <a:rPr lang="ru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settings.async_database_url</a:t>
            </a:r>
            <a:endParaRPr>
              <a:solidFill>
                <a:srgbClr val="08080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eaa44674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3eaa44674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eaa44674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eaa44674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eaa44674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eaa44674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eaa44674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3eaa44674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eaa44674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eaa4467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Помогите ученикам с запуском автотестов.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Примечание</a:t>
            </a:r>
            <a:r>
              <a:rPr lang="ru"/>
              <a:t>: в проекте есть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docker-compose.yml </a:t>
            </a:r>
            <a:r>
              <a:rPr lang="ru"/>
              <a:t>- для быстрого создания основной и тестовой БД в отдельных контейнерах (возможно, нужно подстроить по работу в Windows).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можно и вручную создать две базы: основную и тестовую, прописав параметры к ним в .env.local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eaa44674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eaa44674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Попросите учеников выполнить задания. Задания описаны в # TODO.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для преподавателя, со всеми выполненными заданиями тут: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https://github.com/boo-learn/LostAndFound_full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33de7a28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33de7a28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33de7a28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33de7a28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Проект: «Бюро находок» – сервис для поиска потерянных вещей и их поиска.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Сервис представляет собой платформу, где пользователи могут: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1. Регистрировать пропажи и находки</a:t>
            </a:r>
            <a:br>
              <a:rPr lang="ru"/>
            </a:br>
            <a:br>
              <a:rPr lang="ru"/>
            </a:br>
            <a:r>
              <a:rPr lang="ru"/>
              <a:t>Схема отображает - что нам нужно реализовать для проекта первым делом.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33de7a28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33de7a28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Проект: «Бюро находок» – сервис для поиска потерянных вещей и их поиска.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Примечание</a:t>
            </a:r>
            <a:r>
              <a:rPr lang="ru">
                <a:solidFill>
                  <a:schemeClr val="dk1"/>
                </a:solidFill>
              </a:rPr>
              <a:t>:  сейчас CRUD’ы для найденных и потерянных вещей очень похожи, но в процессе доработки процесса отличия будут увеличиваться.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33de7a28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33de7a28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Вернет список потерянных предметов, у которых имя, описание или местоположение содержат слово query.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33de7a28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33de7a28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33de7a28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33de7a28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Попросите студентов клонировать репозиторий.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Просим запустить проект, следуя инструкции в README.md. Показываем документацию по url: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http://127.0.0.1:8000/docs</a:t>
            </a:r>
            <a:r>
              <a:rPr lang="ru"/>
              <a:t> </a:t>
            </a:r>
            <a:br>
              <a:rPr lang="ru"/>
            </a:br>
            <a:br>
              <a:rPr lang="ru"/>
            </a:br>
            <a:r>
              <a:rPr lang="ru"/>
              <a:t>Далее идем по слайдам, объясняем нововведения в проекте.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33de7a28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33de7a28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TITLE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</a:t>
            </a:r>
            <a:br>
              <a:rPr lang="ru"/>
            </a:br>
            <a:r>
              <a:rPr lang="ru"/>
              <a:t>"Lost and Found"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647100" y="534688"/>
            <a:ext cx="198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API. Lesson 10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</a:t>
            </a:r>
            <a:endParaRPr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SqlAlchemy</a:t>
            </a:r>
            <a:endParaRPr/>
          </a:p>
        </p:txBody>
      </p:sp>
      <p:sp>
        <p:nvSpPr>
          <p:cNvPr id="235" name="Google Shape;235;p28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Old-style vs New-style</a:t>
            </a:r>
            <a:endParaRPr/>
          </a:p>
        </p:txBody>
      </p:sp>
      <p:graphicFrame>
        <p:nvGraphicFramePr>
          <p:cNvPr id="236" name="Google Shape;236;p28"/>
          <p:cNvGraphicFramePr/>
          <p:nvPr/>
        </p:nvGraphicFramePr>
        <p:xfrm>
          <a:off x="472175" y="158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{F2F2B12F-C33D-4C11-B6D3-263A28EBC2BE}</a:tableStyleId>
              </a:tblPr>
              <a:tblGrid>
                <a:gridCol w="726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Author(Base):</a:t>
                      </a:r>
                      <a:endParaRPr>
                        <a:solidFill>
                          <a:srgbClr val="080808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__tablename__ = </a:t>
                      </a:r>
                      <a:r>
                        <a:rPr lang="ru">
                          <a:solidFill>
                            <a:srgbClr val="067D1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"authors"</a:t>
                      </a:r>
                      <a:endParaRPr>
                        <a:solidFill>
                          <a:srgbClr val="067D1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67D1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67D1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 =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CFE2F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Column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(Integer, primary_key=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index=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80808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name =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CFE2F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Column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(String, index=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7" name="Google Shape;237;p28"/>
          <p:cNvGraphicFramePr/>
          <p:nvPr/>
        </p:nvGraphicFramePr>
        <p:xfrm>
          <a:off x="496800" y="351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{F2F2B12F-C33D-4C11-B6D3-263A28EBC2BE}</a:tableStyleId>
              </a:tblPr>
              <a:tblGrid>
                <a:gridCol w="726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Author(Base):</a:t>
                      </a:r>
                      <a:endParaRPr>
                        <a:solidFill>
                          <a:srgbClr val="080808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__tablename__ = </a:t>
                      </a:r>
                      <a:r>
                        <a:rPr lang="ru">
                          <a:solidFill>
                            <a:srgbClr val="067D1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"authors"</a:t>
                      </a:r>
                      <a:endParaRPr>
                        <a:solidFill>
                          <a:srgbClr val="067D1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67D1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67D1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Mapped[int]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mapped_column(primary_key=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index=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80808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name: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Mapped[str]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mapped_column(index=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80808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8" name="Google Shape;238;p28"/>
          <p:cNvSpPr/>
          <p:nvPr/>
        </p:nvSpPr>
        <p:spPr>
          <a:xfrm>
            <a:off x="3428075" y="2931025"/>
            <a:ext cx="470700" cy="464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SqlAlchemy</a:t>
            </a:r>
            <a:endParaRPr/>
          </a:p>
        </p:txBody>
      </p:sp>
      <p:sp>
        <p:nvSpPr>
          <p:cNvPr id="244" name="Google Shape;244;p29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New-style преимущества</a:t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432000" y="1473600"/>
            <a:ext cx="84087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Интеграция с аннотациями типов: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Mapped</a:t>
            </a:r>
            <a:r>
              <a:rPr lang="ru" sz="1200">
                <a:solidFill>
                  <a:schemeClr val="dk1"/>
                </a:solidFill>
              </a:rPr>
              <a:t> позволяет использовать аннотации типов для определения типов столбцов 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в моделях SQLAlchemy.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Это делает код более читаемым и позволяет статическим анализаторам кода проверять типы.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Более лаконичный синтаксис: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Mapped</a:t>
            </a:r>
            <a:r>
              <a:rPr lang="ru" sz="1200">
                <a:solidFill>
                  <a:schemeClr val="dk1"/>
                </a:solidFill>
              </a:rPr>
              <a:t> и </a:t>
            </a: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mapped_column</a:t>
            </a:r>
            <a:r>
              <a:rPr lang="ru" sz="1200">
                <a:solidFill>
                  <a:schemeClr val="dk1"/>
                </a:solidFill>
              </a:rPr>
              <a:t> позволяют писать более лаконичный и читаемый код.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Это особенно удобно при определении сложных типов столбцов и отношений.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Улучшенная поддержка ORM: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Mapped</a:t>
            </a:r>
            <a:r>
              <a:rPr lang="ru" sz="1200">
                <a:solidFill>
                  <a:schemeClr val="dk1"/>
                </a:solidFill>
              </a:rPr>
              <a:t> разработан специально для использования в ORM SQLAlchemy 2.0.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Он обеспечивает более тесную интеграцию с ORM и позволяет использовать 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новые возможности ORM, такие как отложенная загрузка отношений.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SqlAlchemy</a:t>
            </a:r>
            <a:endParaRPr/>
          </a:p>
        </p:txBody>
      </p:sp>
      <p:sp>
        <p:nvSpPr>
          <p:cNvPr id="251" name="Google Shape;251;p30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Query vs </a:t>
            </a:r>
            <a:r>
              <a:rPr lang="ru"/>
              <a:t>Execute</a:t>
            </a:r>
            <a:r>
              <a:rPr lang="ru"/>
              <a:t> </a:t>
            </a:r>
            <a:endParaRPr/>
          </a:p>
        </p:txBody>
      </p:sp>
      <p:graphicFrame>
        <p:nvGraphicFramePr>
          <p:cNvPr id="252" name="Google Shape;252;p30"/>
          <p:cNvGraphicFramePr/>
          <p:nvPr/>
        </p:nvGraphicFramePr>
        <p:xfrm>
          <a:off x="279600" y="173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{F2F2B12F-C33D-4C11-B6D3-263A28EBC2BE}</a:tableStyleId>
              </a:tblPr>
              <a:tblGrid>
                <a:gridCol w="3393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authors = db.</a:t>
                      </a:r>
                      <a:r>
                        <a:rPr b="1"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query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(Author).</a:t>
                      </a:r>
                      <a:r>
                        <a:rPr lang="ru" sz="1300">
                          <a:solidFill>
                            <a:srgbClr val="1155C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all()</a:t>
                      </a:r>
                      <a:endParaRPr sz="13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3" name="Google Shape;253;p30"/>
          <p:cNvGraphicFramePr/>
          <p:nvPr/>
        </p:nvGraphicFramePr>
        <p:xfrm>
          <a:off x="4184075" y="163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{F2F2B12F-C33D-4C11-B6D3-263A28EBC2BE}</a:tableStyleId>
              </a:tblPr>
              <a:tblGrid>
                <a:gridCol w="477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b="1" lang="ru" sz="13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ru" sz="13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db.</a:t>
                      </a:r>
                      <a:r>
                        <a:rPr b="1" lang="ru" sz="13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execute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(db.</a:t>
                      </a:r>
                      <a:r>
                        <a:rPr lang="ru" sz="1300">
                          <a:solidFill>
                            <a:srgbClr val="38761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(Author))</a:t>
                      </a:r>
                      <a:b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authors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result.scalars().all()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4" name="Google Shape;254;p30"/>
          <p:cNvGraphicFramePr/>
          <p:nvPr/>
        </p:nvGraphicFramePr>
        <p:xfrm>
          <a:off x="279600" y="253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{F2F2B12F-C33D-4C11-B6D3-263A28EBC2BE}</a:tableStyleId>
              </a:tblPr>
              <a:tblGrid>
                <a:gridCol w="3324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books = db.</a:t>
                      </a:r>
                      <a:r>
                        <a:rPr b="1"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query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(Book).filter(</a:t>
                      </a:r>
                      <a:b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Book.author_id == author_id</a:t>
                      </a:r>
                      <a:b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).all()</a:t>
                      </a:r>
                      <a:endParaRPr sz="13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5" name="Google Shape;255;p30"/>
          <p:cNvGraphicFramePr/>
          <p:nvPr/>
        </p:nvGraphicFramePr>
        <p:xfrm>
          <a:off x="4184075" y="246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{F2F2B12F-C33D-4C11-B6D3-263A28EBC2BE}</a:tableStyleId>
              </a:tblPr>
              <a:tblGrid>
                <a:gridCol w="477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ru" sz="12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session.</a:t>
                      </a:r>
                      <a:r>
                        <a:rPr b="1" lang="ru" sz="12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execute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200">
                          <a:solidFill>
                            <a:srgbClr val="38761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(Book).</a:t>
                      </a:r>
                      <a:r>
                        <a:rPr lang="ru" sz="1200">
                          <a:solidFill>
                            <a:srgbClr val="38761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where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(Book.author_id == author_id)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books</a:t>
                      </a:r>
                      <a:r>
                        <a:rPr lang="ru" sz="1200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</a:t>
                      </a:r>
                      <a:r>
                        <a:rPr lang="ru" sz="1200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.scalars().all()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6" name="Google Shape;256;p30"/>
          <p:cNvSpPr/>
          <p:nvPr/>
        </p:nvSpPr>
        <p:spPr>
          <a:xfrm>
            <a:off x="3673225" y="2732700"/>
            <a:ext cx="422400" cy="38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3727860" y="1730413"/>
            <a:ext cx="422400" cy="38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SqlAlchemy</a:t>
            </a:r>
            <a:endParaRPr/>
          </a:p>
        </p:txBody>
      </p:sp>
      <p:sp>
        <p:nvSpPr>
          <p:cNvPr id="263" name="Google Shape;263;p31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Execute</a:t>
            </a:r>
            <a:r>
              <a:rPr lang="ru"/>
              <a:t> - преимущества</a:t>
            </a:r>
            <a:endParaRPr/>
          </a:p>
        </p:txBody>
      </p:sp>
      <p:sp>
        <p:nvSpPr>
          <p:cNvPr id="264" name="Google Shape;264;p31"/>
          <p:cNvSpPr txBox="1"/>
          <p:nvPr/>
        </p:nvSpPr>
        <p:spPr>
          <a:xfrm>
            <a:off x="432000" y="2115550"/>
            <a:ext cx="84027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Гибкость и контроль: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Низкоуровневый доступ к SQL, позволяющий выполнять сложные и специализированные запросы.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Возможность использовать «сырые» SQL-запросы для операций, не поддерживаемых ORM.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Производительность: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Потенциально более высокая скорость при сложных запросах и больших объемах данных.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Возможность пакетного выполнения запросов, при помощи executemany.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1155CC"/>
                </a:solidFill>
              </a:rPr>
              <a:t>Асинхронность</a:t>
            </a:r>
            <a:r>
              <a:rPr b="1" lang="ru" sz="1200">
                <a:solidFill>
                  <a:schemeClr val="dk1"/>
                </a:solidFill>
              </a:rPr>
              <a:t>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Поддержка асинхронного выполнения запросов, что позволяет повысить 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отзывчивость приложений.</a:t>
            </a:r>
            <a:endParaRPr sz="1200">
              <a:solidFill>
                <a:schemeClr val="dk1"/>
              </a:solidFill>
            </a:endParaRPr>
          </a:p>
        </p:txBody>
      </p:sp>
      <p:graphicFrame>
        <p:nvGraphicFramePr>
          <p:cNvPr id="265" name="Google Shape;265;p31"/>
          <p:cNvGraphicFramePr/>
          <p:nvPr/>
        </p:nvGraphicFramePr>
        <p:xfrm>
          <a:off x="494325" y="1505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{F2F2B12F-C33D-4C11-B6D3-263A28EBC2BE}</a:tableStyleId>
              </a:tblPr>
              <a:tblGrid>
                <a:gridCol w="465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 = </a:t>
                      </a:r>
                      <a:r>
                        <a:rPr b="1" lang="ru" sz="13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</a:t>
                      </a:r>
                      <a:r>
                        <a:rPr lang="ru" sz="1300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db.</a:t>
                      </a:r>
                      <a:r>
                        <a:rPr b="1" lang="ru" sz="13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execute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(db.</a:t>
                      </a:r>
                      <a:r>
                        <a:rPr lang="ru" sz="1300">
                          <a:solidFill>
                            <a:srgbClr val="38761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(Author))</a:t>
                      </a:r>
                      <a:b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authors</a:t>
                      </a: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result.scalars().all()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SqlAlchemy</a:t>
            </a:r>
            <a:endParaRPr/>
          </a:p>
        </p:txBody>
      </p:sp>
      <p:sp>
        <p:nvSpPr>
          <p:cNvPr id="271" name="Google Shape;271;p32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Получение по id</a:t>
            </a:r>
            <a:endParaRPr/>
          </a:p>
        </p:txBody>
      </p:sp>
      <p:graphicFrame>
        <p:nvGraphicFramePr>
          <p:cNvPr id="272" name="Google Shape;272;p32"/>
          <p:cNvGraphicFramePr/>
          <p:nvPr/>
        </p:nvGraphicFramePr>
        <p:xfrm>
          <a:off x="432000" y="162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{F2F2B12F-C33D-4C11-B6D3-263A28EBC2BE}</a:tableStyleId>
              </a:tblPr>
              <a:tblGrid>
                <a:gridCol w="3421325"/>
              </a:tblGrid>
              <a:tr h="13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 = db.query(Book).filter(</a:t>
                      </a:r>
                      <a:endParaRPr>
                        <a:solidFill>
                          <a:srgbClr val="080808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Book.id == book_id</a:t>
                      </a:r>
                      <a:endParaRPr>
                        <a:solidFill>
                          <a:srgbClr val="080808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).first()</a:t>
                      </a:r>
                      <a:endParaRPr>
                        <a:solidFill>
                          <a:srgbClr val="080808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3" name="Google Shape;273;p32"/>
          <p:cNvGraphicFramePr/>
          <p:nvPr/>
        </p:nvGraphicFramePr>
        <p:xfrm>
          <a:off x="4565075" y="163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{F2F2B12F-C33D-4C11-B6D3-263A28EBC2BE}</a:tableStyleId>
              </a:tblPr>
              <a:tblGrid>
                <a:gridCol w="4387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book</a:t>
                      </a:r>
                      <a:r>
                        <a:rPr lang="ru">
                          <a:solidFill>
                            <a:srgbClr val="808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.get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(Book, book_id)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4" name="Google Shape;274;p32"/>
          <p:cNvSpPr/>
          <p:nvPr/>
        </p:nvSpPr>
        <p:spPr>
          <a:xfrm>
            <a:off x="3998000" y="1642775"/>
            <a:ext cx="422400" cy="38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280" name="Google Shape;280;p33"/>
          <p:cNvSpPr txBox="1"/>
          <p:nvPr>
            <p:ph idx="1" type="subTitle"/>
          </p:nvPr>
        </p:nvSpPr>
        <p:spPr>
          <a:xfrm>
            <a:off x="2495350" y="1220900"/>
            <a:ext cx="6126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Переменные окружения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432000" y="1548025"/>
            <a:ext cx="60627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Переменные окружения</a:t>
            </a:r>
            <a:r>
              <a:rPr lang="ru"/>
              <a:t> — это динамические именованные значения, которые могут влиять на работу запущенных процессов на компьютере.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Они используются для хранения информации, которая может быть использована программами для настройки их поведения, например, пути к базам данных, каталогам, настройкам пользователя и другим параметрам.</a:t>
            </a:r>
            <a:endParaRPr/>
          </a:p>
        </p:txBody>
      </p:sp>
      <p:sp>
        <p:nvSpPr>
          <p:cNvPr id="286" name="Google Shape;286;p3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Переменные окружения</a:t>
            </a:r>
            <a:endParaRPr/>
          </a:p>
        </p:txBody>
      </p:sp>
      <p:sp>
        <p:nvSpPr>
          <p:cNvPr id="287" name="Google Shape;287;p34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Environment variables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b="14427" l="0" r="0" t="0"/>
          <a:stretch/>
        </p:blipFill>
        <p:spPr>
          <a:xfrm>
            <a:off x="6570900" y="1071425"/>
            <a:ext cx="2436850" cy="15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432000" y="3224425"/>
            <a:ext cx="60627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python-dotenv</a:t>
            </a:r>
            <a:r>
              <a:rPr lang="ru"/>
              <a:t> — это библиотека Python, которая позволяет загружать переменные окружения из файла .env в ваше приложение. </a:t>
            </a:r>
            <a:endParaRPr/>
          </a:p>
        </p:txBody>
      </p:sp>
      <p:sp>
        <p:nvSpPr>
          <p:cNvPr id="294" name="Google Shape;294;p3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Переменные окружения</a:t>
            </a:r>
            <a:endParaRPr/>
          </a:p>
        </p:txBody>
      </p:sp>
      <p:sp>
        <p:nvSpPr>
          <p:cNvPr id="295" name="Google Shape;295;p35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python-dotenv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75" y="1428825"/>
            <a:ext cx="2881450" cy="15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432000" y="1635900"/>
            <a:ext cx="6062700" cy="24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✓"/>
            </a:pPr>
            <a:r>
              <a:rPr lang="ru">
                <a:solidFill>
                  <a:schemeClr val="dk1"/>
                </a:solidFill>
              </a:rPr>
              <a:t>Безопасность: конфиденциальные данные хранятся отдельно от кода.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✓"/>
            </a:pPr>
            <a:r>
              <a:rPr lang="ru">
                <a:solidFill>
                  <a:schemeClr val="dk1"/>
                </a:solidFill>
              </a:rPr>
              <a:t>Гибкость: легко менять конфигурацию без изменения кода.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✓"/>
            </a:pPr>
            <a:r>
              <a:rPr lang="ru">
                <a:solidFill>
                  <a:schemeClr val="dk1"/>
                </a:solidFill>
              </a:rPr>
              <a:t>Удобство: простое управление переменными окружения для различных сред (разработка, тестирование, продакшн).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3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Переменные окружения</a:t>
            </a:r>
            <a:endParaRPr/>
          </a:p>
        </p:txBody>
      </p:sp>
      <p:sp>
        <p:nvSpPr>
          <p:cNvPr id="303" name="Google Shape;303;p36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python-dotenv преимущества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309" name="Google Shape;309;p37"/>
          <p:cNvSpPr txBox="1"/>
          <p:nvPr>
            <p:ph idx="1" type="subTitle"/>
          </p:nvPr>
        </p:nvSpPr>
        <p:spPr>
          <a:xfrm>
            <a:off x="2495350" y="1220900"/>
            <a:ext cx="6126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Конфигурация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1072800" y="1213200"/>
            <a:ext cx="3523500" cy="3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Проект “Бюро находок”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Изменения в запросах SqlAlchemy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Переменные окружения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Конфигурация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Тестирование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Практика: доработка проекта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432000" y="1548025"/>
            <a:ext cx="8520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Pydantic Settings</a:t>
            </a:r>
            <a:r>
              <a:rPr lang="ru"/>
              <a:t> — это функциональность библиотеки Pydantic, которая позволяет удобно управлять настройками вашего приложения.</a:t>
            </a:r>
            <a:endParaRPr/>
          </a:p>
        </p:txBody>
      </p:sp>
      <p:sp>
        <p:nvSpPr>
          <p:cNvPr id="315" name="Google Shape;315;p3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Конфигурация</a:t>
            </a:r>
            <a:endParaRPr/>
          </a:p>
        </p:txBody>
      </p:sp>
      <p:sp>
        <p:nvSpPr>
          <p:cNvPr id="316" name="Google Shape;316;p38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Pydantic settings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432000" y="1548025"/>
            <a:ext cx="85206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>
                <a:solidFill>
                  <a:schemeClr val="dk1"/>
                </a:solidFill>
              </a:rPr>
              <a:t>Валидация настроек:</a:t>
            </a:r>
            <a:r>
              <a:rPr lang="ru">
                <a:solidFill>
                  <a:schemeClr val="dk1"/>
                </a:solidFill>
              </a:rPr>
              <a:t> Pydantic Settings использует Pydantic для валидации типов данных настроек, обеспечивая корректность конфигурации.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>
                <a:solidFill>
                  <a:schemeClr val="dk1"/>
                </a:solidFill>
              </a:rPr>
              <a:t>Гибкость источников</a:t>
            </a:r>
            <a:r>
              <a:rPr lang="ru">
                <a:solidFill>
                  <a:schemeClr val="dk1"/>
                </a:solidFill>
              </a:rPr>
              <a:t>: Настройки могут загружаться из различных источников, таких как переменные окружения, файлы .env и другие.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>
                <a:solidFill>
                  <a:schemeClr val="dk1"/>
                </a:solidFill>
              </a:rPr>
              <a:t>Удобство использования</a:t>
            </a:r>
            <a:r>
              <a:rPr lang="ru">
                <a:solidFill>
                  <a:schemeClr val="dk1"/>
                </a:solidFill>
              </a:rPr>
              <a:t>: Pydantic Settings упрощает доступ к настройкам через атрибуты модели.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">
                <a:solidFill>
                  <a:schemeClr val="dk1"/>
                </a:solidFill>
              </a:rPr>
              <a:t>Типизация</a:t>
            </a:r>
            <a:r>
              <a:rPr lang="ru">
                <a:solidFill>
                  <a:schemeClr val="dk1"/>
                </a:solidFill>
              </a:rPr>
              <a:t>: Настройки имеют строгую типизацию, что улучшает читаемость и надежность кода.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Pydantic settings</a:t>
            </a:r>
            <a:endParaRPr/>
          </a:p>
        </p:txBody>
      </p:sp>
      <p:sp>
        <p:nvSpPr>
          <p:cNvPr id="323" name="Google Shape;323;p39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возможности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</a:t>
            </a:r>
            <a:endParaRPr/>
          </a:p>
        </p:txBody>
      </p:sp>
      <p:sp>
        <p:nvSpPr>
          <p:cNvPr id="329" name="Google Shape;329;p40"/>
          <p:cNvSpPr txBox="1"/>
          <p:nvPr>
            <p:ph idx="1" type="subTitle"/>
          </p:nvPr>
        </p:nvSpPr>
        <p:spPr>
          <a:xfrm>
            <a:off x="2495350" y="1220900"/>
            <a:ext cx="6126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Тестирование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432000" y="1548025"/>
            <a:ext cx="5532900" cy="1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TDD</a:t>
            </a:r>
            <a:r>
              <a:rPr lang="ru"/>
              <a:t> - это методология разработки, при которой тесты пишутся до написания самого кода.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Помогает создавать более надежное и качественное программное обеспечение.</a:t>
            </a:r>
            <a:endParaRPr/>
          </a:p>
        </p:txBody>
      </p:sp>
      <p:sp>
        <p:nvSpPr>
          <p:cNvPr id="335" name="Google Shape;335;p4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через тестирование</a:t>
            </a:r>
            <a:endParaRPr/>
          </a:p>
        </p:txBody>
      </p:sp>
      <p:sp>
        <p:nvSpPr>
          <p:cNvPr id="336" name="Google Shape;336;p41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TDD (Test-Driven Development)</a:t>
            </a:r>
            <a:endParaRPr/>
          </a:p>
        </p:txBody>
      </p:sp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/>
          </a:blip>
          <a:srcRect b="4242" l="0" r="0" t="0"/>
          <a:stretch/>
        </p:blipFill>
        <p:spPr>
          <a:xfrm>
            <a:off x="6212800" y="1037100"/>
            <a:ext cx="2681725" cy="26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432000" y="1548025"/>
            <a:ext cx="8520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TDD</a:t>
            </a:r>
            <a:r>
              <a:rPr lang="ru"/>
              <a:t> - это методология разработки, при которой тесты пишутся до написания самого кода</a:t>
            </a:r>
            <a:endParaRPr/>
          </a:p>
        </p:txBody>
      </p:sp>
      <p:sp>
        <p:nvSpPr>
          <p:cNvPr id="343" name="Google Shape;343;p4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через тестирование</a:t>
            </a:r>
            <a:endParaRPr/>
          </a:p>
        </p:txBody>
      </p:sp>
      <p:sp>
        <p:nvSpPr>
          <p:cNvPr id="344" name="Google Shape;344;p42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Принципы TDD</a:t>
            </a:r>
            <a:endParaRPr/>
          </a:p>
        </p:txBody>
      </p:sp>
      <p:sp>
        <p:nvSpPr>
          <p:cNvPr id="345" name="Google Shape;345;p42"/>
          <p:cNvSpPr txBox="1"/>
          <p:nvPr/>
        </p:nvSpPr>
        <p:spPr>
          <a:xfrm>
            <a:off x="342900" y="2295925"/>
            <a:ext cx="66657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>
                <a:solidFill>
                  <a:schemeClr val="dk1"/>
                </a:solidFill>
              </a:rPr>
              <a:t>Написание теста (Red):</a:t>
            </a:r>
            <a:r>
              <a:rPr lang="ru">
                <a:solidFill>
                  <a:schemeClr val="dk1"/>
                </a:solidFill>
              </a:rPr>
              <a:t> Сначала пишется тест, который описывает желаемое поведение кода. Естественно, этот тест не проходит, так как код еще не написан.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>
                <a:solidFill>
                  <a:schemeClr val="dk1"/>
                </a:solidFill>
              </a:rPr>
              <a:t>Написание кода (Green):</a:t>
            </a:r>
            <a:r>
              <a:rPr lang="ru">
                <a:solidFill>
                  <a:schemeClr val="dk1"/>
                </a:solidFill>
              </a:rPr>
              <a:t> Затем пишется минимальный код, необходимый для того, чтобы тест прошел.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">
                <a:solidFill>
                  <a:schemeClr val="dk1"/>
                </a:solidFill>
              </a:rPr>
              <a:t>Рефакторинг (Refactor):</a:t>
            </a:r>
            <a:r>
              <a:rPr lang="ru">
                <a:solidFill>
                  <a:schemeClr val="dk1"/>
                </a:solidFill>
              </a:rPr>
              <a:t> После успешного прохождения теста код улучшается (рефакторинг) без изменения его поведения.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6" name="Google Shape;346;p42"/>
          <p:cNvPicPr preferRelativeResize="0"/>
          <p:nvPr/>
        </p:nvPicPr>
        <p:blipFill rotWithShape="1">
          <a:blip r:embed="rId3">
            <a:alphaModFix/>
          </a:blip>
          <a:srcRect b="4242" l="0" r="0" t="0"/>
          <a:stretch/>
        </p:blipFill>
        <p:spPr>
          <a:xfrm>
            <a:off x="7055600" y="1954000"/>
            <a:ext cx="1896990" cy="189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idx="1" type="body"/>
          </p:nvPr>
        </p:nvSpPr>
        <p:spPr>
          <a:xfrm>
            <a:off x="432000" y="1548025"/>
            <a:ext cx="85206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✓"/>
            </a:pPr>
            <a:r>
              <a:rPr b="1" lang="ru"/>
              <a:t>Повышение качества кода</a:t>
            </a:r>
            <a:r>
              <a:rPr lang="ru"/>
              <a:t>: тесты помогают выявить ошибки на ранних этапах разработки.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✓"/>
            </a:pPr>
            <a:r>
              <a:rPr b="1" lang="ru"/>
              <a:t>Улучшение дизайна кода</a:t>
            </a:r>
            <a:r>
              <a:rPr lang="ru"/>
              <a:t>: TDD способствует созданию более модульного и гибкого кода.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✓"/>
            </a:pPr>
            <a:r>
              <a:rPr b="1" lang="ru"/>
              <a:t>Упрощение рефакторинга:</a:t>
            </a:r>
            <a:r>
              <a:rPr lang="ru"/>
              <a:t> наличие тестов позволяет безопасно вносить изменения в код.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✓"/>
            </a:pPr>
            <a:r>
              <a:rPr b="1" lang="ru"/>
              <a:t>Улучшение понимания требований</a:t>
            </a:r>
            <a:r>
              <a:rPr lang="ru"/>
              <a:t>: необходимость написания тестов заставляет более детально продумывать логику работы программы.</a:t>
            </a:r>
            <a:endParaRPr/>
          </a:p>
        </p:txBody>
      </p:sp>
      <p:sp>
        <p:nvSpPr>
          <p:cNvPr id="352" name="Google Shape;352;p4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через тестирование</a:t>
            </a:r>
            <a:endParaRPr/>
          </a:p>
        </p:txBody>
      </p:sp>
      <p:sp>
        <p:nvSpPr>
          <p:cNvPr id="353" name="Google Shape;353;p43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преимущества TDD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idx="1" type="body"/>
          </p:nvPr>
        </p:nvSpPr>
        <p:spPr>
          <a:xfrm>
            <a:off x="432000" y="1548025"/>
            <a:ext cx="85206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Следуем инструкции в </a:t>
            </a:r>
            <a:r>
              <a:rPr b="1" lang="ru"/>
              <a:t>README.md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Запускаем тесты</a:t>
            </a:r>
            <a:endParaRPr/>
          </a:p>
        </p:txBody>
      </p:sp>
      <p:sp>
        <p:nvSpPr>
          <p:cNvPr id="359" name="Google Shape;359;p4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через тестирование</a:t>
            </a:r>
            <a:endParaRPr/>
          </a:p>
        </p:txBody>
      </p:sp>
      <p:sp>
        <p:nvSpPr>
          <p:cNvPr id="360" name="Google Shape;360;p44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Запускаем тесты в проекте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6</a:t>
            </a:r>
            <a:endParaRPr/>
          </a:p>
        </p:txBody>
      </p:sp>
      <p:sp>
        <p:nvSpPr>
          <p:cNvPr id="366" name="Google Shape;366;p45"/>
          <p:cNvSpPr txBox="1"/>
          <p:nvPr>
            <p:ph idx="1" type="subTitle"/>
          </p:nvPr>
        </p:nvSpPr>
        <p:spPr>
          <a:xfrm>
            <a:off x="2495350" y="1220900"/>
            <a:ext cx="6126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Практика: доработка проекта.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2495350" y="1220900"/>
            <a:ext cx="6126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Проект</a:t>
            </a:r>
            <a:r>
              <a:rPr lang="ru" sz="3800"/>
              <a:t> “Бюро находок”</a:t>
            </a:r>
            <a:endParaRPr sz="3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проекта</a:t>
            </a:r>
            <a:endParaRPr/>
          </a:p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CRUD для </a:t>
            </a:r>
            <a:r>
              <a:rPr lang="ru" u="sng"/>
              <a:t>потерянных</a:t>
            </a:r>
            <a:r>
              <a:rPr lang="ru"/>
              <a:t> вещей</a:t>
            </a:r>
            <a:endParaRPr/>
          </a:p>
        </p:txBody>
      </p:sp>
      <p:grpSp>
        <p:nvGrpSpPr>
          <p:cNvPr id="158" name="Google Shape;158;p22"/>
          <p:cNvGrpSpPr/>
          <p:nvPr/>
        </p:nvGrpSpPr>
        <p:grpSpPr>
          <a:xfrm>
            <a:off x="508244" y="1637475"/>
            <a:ext cx="6193958" cy="523200"/>
            <a:chOff x="1498450" y="1684050"/>
            <a:chExt cx="5389800" cy="523200"/>
          </a:xfrm>
        </p:grpSpPr>
        <p:sp>
          <p:nvSpPr>
            <p:cNvPr id="159" name="Google Shape;159;p22"/>
            <p:cNvSpPr/>
            <p:nvPr/>
          </p:nvSpPr>
          <p:spPr>
            <a:xfrm>
              <a:off x="1498450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/lost_items/</a:t>
              </a:r>
              <a:r>
                <a:rPr lang="ru" sz="1600">
                  <a:solidFill>
                    <a:schemeClr val="dk1"/>
                  </a:solidFill>
                </a:rPr>
                <a:t> - получение списка всех пропаж</a:t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GET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61" name="Google Shape;161;p22"/>
          <p:cNvGrpSpPr/>
          <p:nvPr/>
        </p:nvGrpSpPr>
        <p:grpSpPr>
          <a:xfrm>
            <a:off x="508244" y="2244700"/>
            <a:ext cx="6193958" cy="523200"/>
            <a:chOff x="1498450" y="1684050"/>
            <a:chExt cx="5389800" cy="523200"/>
          </a:xfrm>
        </p:grpSpPr>
        <p:sp>
          <p:nvSpPr>
            <p:cNvPr id="162" name="Google Shape;162;p22"/>
            <p:cNvSpPr/>
            <p:nvPr/>
          </p:nvSpPr>
          <p:spPr>
            <a:xfrm>
              <a:off x="1498450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/lost_items/{id}/</a:t>
              </a:r>
              <a:r>
                <a:rPr lang="ru" sz="1600">
                  <a:solidFill>
                    <a:schemeClr val="dk1"/>
                  </a:solidFill>
                </a:rPr>
                <a:t> </a:t>
              </a:r>
              <a:r>
                <a:rPr lang="ru" sz="1600">
                  <a:solidFill>
                    <a:schemeClr val="dk1"/>
                  </a:solidFill>
                </a:rPr>
                <a:t>- конкретная пропажа по id</a:t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GET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64" name="Google Shape;164;p22"/>
          <p:cNvGrpSpPr/>
          <p:nvPr/>
        </p:nvGrpSpPr>
        <p:grpSpPr>
          <a:xfrm>
            <a:off x="508244" y="2851925"/>
            <a:ext cx="6193958" cy="523200"/>
            <a:chOff x="1498450" y="1684050"/>
            <a:chExt cx="5389800" cy="523200"/>
          </a:xfrm>
        </p:grpSpPr>
        <p:sp>
          <p:nvSpPr>
            <p:cNvPr id="165" name="Google Shape;165;p22"/>
            <p:cNvSpPr/>
            <p:nvPr/>
          </p:nvSpPr>
          <p:spPr>
            <a:xfrm>
              <a:off x="1498450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/lost_items/</a:t>
              </a:r>
              <a:r>
                <a:rPr lang="ru" sz="1600">
                  <a:solidFill>
                    <a:schemeClr val="dk1"/>
                  </a:solidFill>
                </a:rPr>
                <a:t> - создание записи о пропаже</a:t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POST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67" name="Google Shape;167;p22"/>
          <p:cNvGrpSpPr/>
          <p:nvPr/>
        </p:nvGrpSpPr>
        <p:grpSpPr>
          <a:xfrm>
            <a:off x="508200" y="3459150"/>
            <a:ext cx="6193800" cy="523200"/>
            <a:chOff x="1498450" y="1684050"/>
            <a:chExt cx="6193800" cy="523200"/>
          </a:xfrm>
        </p:grpSpPr>
        <p:sp>
          <p:nvSpPr>
            <p:cNvPr id="168" name="Google Shape;168;p22"/>
            <p:cNvSpPr/>
            <p:nvPr/>
          </p:nvSpPr>
          <p:spPr>
            <a:xfrm>
              <a:off x="1498450" y="1684050"/>
              <a:ext cx="6193800" cy="5232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500">
                  <a:solidFill>
                    <a:schemeClr val="dk1"/>
                  </a:solidFill>
                </a:rPr>
                <a:t>/lost_items/{id}/</a:t>
              </a:r>
              <a:r>
                <a:rPr lang="ru" sz="1500">
                  <a:solidFill>
                    <a:schemeClr val="dk1"/>
                  </a:solidFill>
                </a:rPr>
                <a:t> - </a:t>
              </a:r>
              <a:r>
                <a:rPr lang="ru" sz="1500">
                  <a:solidFill>
                    <a:schemeClr val="dk1"/>
                  </a:solidFill>
                </a:rPr>
                <a:t>обновления информации</a:t>
              </a:r>
              <a:r>
                <a:rPr lang="ru" sz="1500">
                  <a:solidFill>
                    <a:schemeClr val="dk1"/>
                  </a:solidFill>
                </a:rPr>
                <a:t> о пропаже</a:t>
              </a:r>
              <a:endParaRPr sz="1300"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1571650" y="1746000"/>
              <a:ext cx="864900" cy="3993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PUT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70" name="Google Shape;170;p22"/>
          <p:cNvGrpSpPr/>
          <p:nvPr/>
        </p:nvGrpSpPr>
        <p:grpSpPr>
          <a:xfrm>
            <a:off x="508200" y="4066375"/>
            <a:ext cx="6193800" cy="523200"/>
            <a:chOff x="1498450" y="1684050"/>
            <a:chExt cx="6193800" cy="523200"/>
          </a:xfrm>
        </p:grpSpPr>
        <p:sp>
          <p:nvSpPr>
            <p:cNvPr id="171" name="Google Shape;171;p22"/>
            <p:cNvSpPr/>
            <p:nvPr/>
          </p:nvSpPr>
          <p:spPr>
            <a:xfrm>
              <a:off x="1498450" y="1684050"/>
              <a:ext cx="6193800" cy="523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/lost_items/{id}/</a:t>
              </a:r>
              <a:r>
                <a:rPr lang="ru" sz="1600">
                  <a:solidFill>
                    <a:schemeClr val="dk1"/>
                  </a:solidFill>
                </a:rPr>
                <a:t> - удаление записи о пропаже</a:t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1571650" y="1746000"/>
              <a:ext cx="864900" cy="399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>
                  <a:solidFill>
                    <a:schemeClr val="lt1"/>
                  </a:solidFill>
                </a:rPr>
                <a:t>DELETE</a:t>
              </a:r>
              <a:endParaRPr sz="13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проекта</a:t>
            </a:r>
            <a:endParaRPr/>
          </a:p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CRUD для </a:t>
            </a:r>
            <a:r>
              <a:rPr lang="ru" u="sng"/>
              <a:t>найденных</a:t>
            </a:r>
            <a:r>
              <a:rPr lang="ru"/>
              <a:t> вещей</a:t>
            </a:r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508244" y="1637475"/>
            <a:ext cx="6193958" cy="523200"/>
            <a:chOff x="1498450" y="1684050"/>
            <a:chExt cx="5389800" cy="523200"/>
          </a:xfrm>
        </p:grpSpPr>
        <p:sp>
          <p:nvSpPr>
            <p:cNvPr id="180" name="Google Shape;180;p23"/>
            <p:cNvSpPr/>
            <p:nvPr/>
          </p:nvSpPr>
          <p:spPr>
            <a:xfrm>
              <a:off x="1498450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b="1" lang="ru" sz="1600">
                  <a:solidFill>
                    <a:schemeClr val="dk1"/>
                  </a:solidFill>
                </a:rPr>
                <a:t>found_items</a:t>
              </a: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lang="ru" sz="1600">
                  <a:solidFill>
                    <a:schemeClr val="dk1"/>
                  </a:solidFill>
                </a:rPr>
                <a:t> - получение списка всех находок</a:t>
              </a:r>
              <a:endParaRPr sz="1600"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GET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82" name="Google Shape;182;p23"/>
          <p:cNvGrpSpPr/>
          <p:nvPr/>
        </p:nvGrpSpPr>
        <p:grpSpPr>
          <a:xfrm>
            <a:off x="508244" y="2244700"/>
            <a:ext cx="6193958" cy="523200"/>
            <a:chOff x="1498450" y="1684050"/>
            <a:chExt cx="5389800" cy="523200"/>
          </a:xfrm>
        </p:grpSpPr>
        <p:sp>
          <p:nvSpPr>
            <p:cNvPr id="183" name="Google Shape;183;p23"/>
            <p:cNvSpPr/>
            <p:nvPr/>
          </p:nvSpPr>
          <p:spPr>
            <a:xfrm>
              <a:off x="1498450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b="1" lang="ru" sz="1600">
                  <a:solidFill>
                    <a:schemeClr val="dk1"/>
                  </a:solidFill>
                </a:rPr>
                <a:t>found_items</a:t>
              </a:r>
              <a:r>
                <a:rPr b="1" lang="ru" sz="1600">
                  <a:solidFill>
                    <a:schemeClr val="dk1"/>
                  </a:solidFill>
                </a:rPr>
                <a:t>/{id}/</a:t>
              </a:r>
              <a:r>
                <a:rPr lang="ru" sz="1600">
                  <a:solidFill>
                    <a:schemeClr val="dk1"/>
                  </a:solidFill>
                </a:rPr>
                <a:t> - конкретная находка по id</a:t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GET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85" name="Google Shape;185;p23"/>
          <p:cNvGrpSpPr/>
          <p:nvPr/>
        </p:nvGrpSpPr>
        <p:grpSpPr>
          <a:xfrm>
            <a:off x="508244" y="2851925"/>
            <a:ext cx="6193958" cy="523200"/>
            <a:chOff x="1498450" y="1684050"/>
            <a:chExt cx="5389800" cy="523200"/>
          </a:xfrm>
        </p:grpSpPr>
        <p:sp>
          <p:nvSpPr>
            <p:cNvPr id="186" name="Google Shape;186;p23"/>
            <p:cNvSpPr/>
            <p:nvPr/>
          </p:nvSpPr>
          <p:spPr>
            <a:xfrm>
              <a:off x="1498450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b="1" lang="ru" sz="1600">
                  <a:solidFill>
                    <a:schemeClr val="dk1"/>
                  </a:solidFill>
                </a:rPr>
                <a:t>found_items</a:t>
              </a: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lang="ru" sz="1600">
                  <a:solidFill>
                    <a:schemeClr val="dk1"/>
                  </a:solidFill>
                </a:rPr>
                <a:t> - создание записи о находке</a:t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POST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508200" y="3459150"/>
            <a:ext cx="6193800" cy="523200"/>
            <a:chOff x="1498450" y="1684050"/>
            <a:chExt cx="6193800" cy="523200"/>
          </a:xfrm>
        </p:grpSpPr>
        <p:sp>
          <p:nvSpPr>
            <p:cNvPr id="189" name="Google Shape;189;p23"/>
            <p:cNvSpPr/>
            <p:nvPr/>
          </p:nvSpPr>
          <p:spPr>
            <a:xfrm>
              <a:off x="1498450" y="1684050"/>
              <a:ext cx="6193800" cy="5232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500">
                  <a:solidFill>
                    <a:schemeClr val="dk1"/>
                  </a:solidFill>
                </a:rPr>
                <a:t>/</a:t>
              </a:r>
              <a:r>
                <a:rPr b="1" lang="ru" sz="1500">
                  <a:solidFill>
                    <a:schemeClr val="dk1"/>
                  </a:solidFill>
                </a:rPr>
                <a:t>found_items</a:t>
              </a:r>
              <a:r>
                <a:rPr b="1" lang="ru" sz="1500">
                  <a:solidFill>
                    <a:schemeClr val="dk1"/>
                  </a:solidFill>
                </a:rPr>
                <a:t>/{id}/</a:t>
              </a:r>
              <a:r>
                <a:rPr lang="ru" sz="1500">
                  <a:solidFill>
                    <a:schemeClr val="dk1"/>
                  </a:solidFill>
                </a:rPr>
                <a:t> - обновления информации о находке</a:t>
              </a:r>
              <a:endParaRPr sz="1300"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571650" y="1746000"/>
              <a:ext cx="864900" cy="3993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PUT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1" name="Google Shape;191;p23"/>
          <p:cNvGrpSpPr/>
          <p:nvPr/>
        </p:nvGrpSpPr>
        <p:grpSpPr>
          <a:xfrm>
            <a:off x="508200" y="4066375"/>
            <a:ext cx="6193800" cy="523200"/>
            <a:chOff x="1498450" y="1684050"/>
            <a:chExt cx="6193800" cy="523200"/>
          </a:xfrm>
        </p:grpSpPr>
        <p:sp>
          <p:nvSpPr>
            <p:cNvPr id="192" name="Google Shape;192;p23"/>
            <p:cNvSpPr/>
            <p:nvPr/>
          </p:nvSpPr>
          <p:spPr>
            <a:xfrm>
              <a:off x="1498450" y="1684050"/>
              <a:ext cx="6193800" cy="523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600">
                  <a:solidFill>
                    <a:schemeClr val="dk1"/>
                  </a:solidFill>
                </a:rPr>
                <a:t>/</a:t>
              </a:r>
              <a:r>
                <a:rPr b="1" lang="ru" sz="1600">
                  <a:solidFill>
                    <a:schemeClr val="dk1"/>
                  </a:solidFill>
                </a:rPr>
                <a:t>found_items</a:t>
              </a:r>
              <a:r>
                <a:rPr b="1" lang="ru" sz="1600">
                  <a:solidFill>
                    <a:schemeClr val="dk1"/>
                  </a:solidFill>
                </a:rPr>
                <a:t>/{id}/</a:t>
              </a:r>
              <a:r>
                <a:rPr lang="ru" sz="1600">
                  <a:solidFill>
                    <a:schemeClr val="dk1"/>
                  </a:solidFill>
                </a:rPr>
                <a:t> - удаление записи о находке</a:t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571650" y="1746000"/>
              <a:ext cx="864900" cy="399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>
                  <a:solidFill>
                    <a:schemeClr val="lt1"/>
                  </a:solidFill>
                </a:rPr>
                <a:t>DELETE</a:t>
              </a:r>
              <a:endParaRPr sz="13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проекта</a:t>
            </a:r>
            <a:endParaRPr/>
          </a:p>
        </p:txBody>
      </p:sp>
      <p:sp>
        <p:nvSpPr>
          <p:cNvPr id="199" name="Google Shape;199;p24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Поисковый запрос</a:t>
            </a:r>
            <a:endParaRPr/>
          </a:p>
        </p:txBody>
      </p:sp>
      <p:grpSp>
        <p:nvGrpSpPr>
          <p:cNvPr id="200" name="Google Shape;200;p24"/>
          <p:cNvGrpSpPr/>
          <p:nvPr/>
        </p:nvGrpSpPr>
        <p:grpSpPr>
          <a:xfrm>
            <a:off x="508250" y="1637475"/>
            <a:ext cx="6193958" cy="523200"/>
            <a:chOff x="1498455" y="1684050"/>
            <a:chExt cx="5389800" cy="523200"/>
          </a:xfrm>
        </p:grpSpPr>
        <p:sp>
          <p:nvSpPr>
            <p:cNvPr id="201" name="Google Shape;201;p24"/>
            <p:cNvSpPr/>
            <p:nvPr/>
          </p:nvSpPr>
          <p:spPr>
            <a:xfrm>
              <a:off x="1498455" y="1684050"/>
              <a:ext cx="5389800" cy="5232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500">
                  <a:solidFill>
                    <a:schemeClr val="dk1"/>
                  </a:solidFill>
                </a:rPr>
                <a:t>/api/lost_items/search?query={query}</a:t>
              </a:r>
              <a:r>
                <a:rPr lang="ru" sz="1500">
                  <a:solidFill>
                    <a:schemeClr val="dk1"/>
                  </a:solidFill>
                </a:rPr>
                <a:t> - поиск пропажи</a:t>
              </a:r>
              <a:endParaRPr sz="1300"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571657" y="1746000"/>
              <a:ext cx="751800" cy="3993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chemeClr val="lt1"/>
                  </a:solidFill>
                </a:rPr>
                <a:t>GET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1.1</a:t>
            </a:r>
            <a:endParaRPr/>
          </a:p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2495350" y="1220900"/>
            <a:ext cx="6126000" cy="12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Клонирование</a:t>
            </a:r>
            <a:br>
              <a:rPr lang="ru" sz="3800"/>
            </a:br>
            <a:r>
              <a:rPr lang="ru" sz="3800"/>
              <a:t> “Бюро находок”</a:t>
            </a:r>
            <a:endParaRPr sz="3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432000" y="360000"/>
            <a:ext cx="7105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Клонирование рабочего репозитория</a:t>
            </a:r>
            <a:endParaRPr sz="3000"/>
          </a:p>
        </p:txBody>
      </p:sp>
      <p:sp>
        <p:nvSpPr>
          <p:cNvPr id="214" name="Google Shape;214;p26"/>
          <p:cNvSpPr/>
          <p:nvPr/>
        </p:nvSpPr>
        <p:spPr>
          <a:xfrm>
            <a:off x="468000" y="1205475"/>
            <a:ext cx="35973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30303"/>
              </a:buClr>
              <a:buSzPts val="1200"/>
              <a:buFont typeface="Inter"/>
              <a:buAutoNum type="arabicPeriod"/>
            </a:pPr>
            <a:r>
              <a:rPr lang="ru" sz="12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Сделайте форк репозитория</a:t>
            </a:r>
            <a:br>
              <a:rPr lang="ru" sz="12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00" y="1443375"/>
            <a:ext cx="3597276" cy="14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925" y="1443375"/>
            <a:ext cx="3877974" cy="29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/>
          <p:nvPr/>
        </p:nvSpPr>
        <p:spPr>
          <a:xfrm>
            <a:off x="4711925" y="1160675"/>
            <a:ext cx="35973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500"/>
              </a:spcBef>
              <a:spcAft>
                <a:spcPts val="1000"/>
              </a:spcAft>
              <a:buNone/>
            </a:pPr>
            <a:r>
              <a:rPr lang="ru" sz="12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2. Клонируйте свой Fork</a:t>
            </a:r>
            <a:endParaRPr sz="12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600" y="1535650"/>
            <a:ext cx="1308425" cy="2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225" y="1500575"/>
            <a:ext cx="1308425" cy="2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/>
          <p:nvPr/>
        </p:nvSpPr>
        <p:spPr>
          <a:xfrm>
            <a:off x="5397692" y="1523150"/>
            <a:ext cx="386100" cy="158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4793800" y="4500725"/>
            <a:ext cx="38328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git clone </a:t>
            </a:r>
            <a:r>
              <a:rPr lang="ru" sz="1600">
                <a:solidFill>
                  <a:srgbClr val="808080"/>
                </a:solidFill>
              </a:rPr>
              <a:t>&lt;ssh-link to repo&gt;</a:t>
            </a:r>
            <a:endParaRPr sz="1600">
              <a:solidFill>
                <a:srgbClr val="808080"/>
              </a:solidFill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6">
            <a:alphaModFix/>
          </a:blip>
          <a:srcRect b="0" l="0" r="22964" t="0"/>
          <a:stretch/>
        </p:blipFill>
        <p:spPr>
          <a:xfrm>
            <a:off x="884350" y="2163850"/>
            <a:ext cx="1279525" cy="2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6">
            <a:alphaModFix/>
          </a:blip>
          <a:srcRect b="0" l="-402" r="39356" t="0"/>
          <a:stretch/>
        </p:blipFill>
        <p:spPr>
          <a:xfrm>
            <a:off x="4982525" y="2129950"/>
            <a:ext cx="1014000" cy="2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229" name="Google Shape;229;p27"/>
          <p:cNvSpPr txBox="1"/>
          <p:nvPr>
            <p:ph idx="1" type="subTitle"/>
          </p:nvPr>
        </p:nvSpPr>
        <p:spPr>
          <a:xfrm>
            <a:off x="2495350" y="1220900"/>
            <a:ext cx="6126000" cy="12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Изменения в запросах</a:t>
            </a:r>
            <a:br>
              <a:rPr lang="ru" sz="3800"/>
            </a:br>
            <a:r>
              <a:rPr lang="ru" sz="3800"/>
              <a:t>SqlAlchemy</a:t>
            </a:r>
            <a:endParaRPr sz="3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